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FBC4CF-7239-4F19-B2A2-0897C84C1059}">
  <a:tblStyle styleId="{A0FBC4CF-7239-4F19-B2A2-0897C84C10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3e7a5c3bf_1_1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3e7a5c3bf_1_1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3e7a5c3bf_1_1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3e7a5c3bf_1_1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3e7a5c3b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3e7a5c3b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3e7a5c3bf_1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3e7a5c3bf_1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3e7a5c3bf_1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3e7a5c3bf_1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3e7a5c3bf_1_1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3e7a5c3bf_1_1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3e7a5c3b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3e7a5c3b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3e7a5c3bf_1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3e7a5c3bf_1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3e7a5c3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3e7a5c3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3e7a5c3b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3e7a5c3b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ecominghuman.ai/building-an-image-classifier-using-deep-learning-in-python-totally-from-a-beginners-perspective-be8dbaf22dd8?gi=f6870d48e6b6" TargetMode="External"/><Relationship Id="rId4" Type="http://schemas.openxmlformats.org/officeDocument/2006/relationships/hyperlink" Target="https://vitalflux.com/cnn-basic-architecture-for-classification-segmentation/#:~:text=The%20CNN%20architecture%20for%20classification%20includes%20convolutional%20layers%2C,detection%2C%20max-pooling%20layers%20are%20meant%20for%20feature%20selection" TargetMode="External"/><Relationship Id="rId5" Type="http://schemas.openxmlformats.org/officeDocument/2006/relationships/hyperlink" Target="https://machinelearningknowledge.ai/keras-implementation-of-resnet-50-architecture-from-scratch/#:~:text=The%20ResNet-50%20model%20consists%20of%205%20stages%20each,The%20ResNet-50%20has%20over%2023%20million%20trainable%20parameters.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ensorflow.org/datasets/catalog/stl1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52550" y="567500"/>
            <a:ext cx="3613500" cy="1866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mage       </a:t>
            </a: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Recognition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4076225" y="705075"/>
            <a:ext cx="4781400" cy="18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460">
                <a:solidFill>
                  <a:srgbClr val="000000"/>
                </a:solidFill>
              </a:rPr>
              <a:t>Course Name:</a:t>
            </a:r>
            <a:endParaRPr b="1" sz="146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460">
                <a:solidFill>
                  <a:srgbClr val="000000"/>
                </a:solidFill>
              </a:rPr>
              <a:t>Machine </a:t>
            </a:r>
            <a:r>
              <a:rPr b="1" lang="en" sz="1460">
                <a:solidFill>
                  <a:srgbClr val="000000"/>
                </a:solidFill>
              </a:rPr>
              <a:t>learning</a:t>
            </a:r>
            <a:r>
              <a:rPr b="1" lang="en" sz="1460">
                <a:solidFill>
                  <a:srgbClr val="000000"/>
                </a:solidFill>
              </a:rPr>
              <a:t> 1(Spring 2022)</a:t>
            </a:r>
            <a:endParaRPr b="1" sz="14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460">
                <a:solidFill>
                  <a:srgbClr val="000000"/>
                </a:solidFill>
              </a:rPr>
              <a:t>Group Name:</a:t>
            </a:r>
            <a:endParaRPr b="1" sz="146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460">
                <a:solidFill>
                  <a:srgbClr val="000000"/>
                </a:solidFill>
              </a:rPr>
              <a:t>Group2</a:t>
            </a:r>
            <a:endParaRPr b="1" sz="14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460">
                <a:solidFill>
                  <a:srgbClr val="000000"/>
                </a:solidFill>
              </a:rPr>
              <a:t>Group members:</a:t>
            </a:r>
            <a:endParaRPr b="1" sz="146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460">
                <a:solidFill>
                  <a:srgbClr val="000000"/>
                </a:solidFill>
              </a:rPr>
              <a:t>Mahtab Barkhordarian</a:t>
            </a:r>
            <a:endParaRPr b="1" sz="146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460">
                <a:solidFill>
                  <a:srgbClr val="000000"/>
                </a:solidFill>
              </a:rPr>
              <a:t>Nusrat Nawshin</a:t>
            </a:r>
            <a:endParaRPr b="1" sz="14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6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60">
              <a:solidFill>
                <a:srgbClr val="000000"/>
              </a:solidFill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819150" y="621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0F06"/>
                </a:solidFill>
              </a:rPr>
              <a:t>Conclusion</a:t>
            </a:r>
            <a:endParaRPr>
              <a:solidFill>
                <a:srgbClr val="020F06"/>
              </a:solidFill>
            </a:endParaRPr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819150" y="1355050"/>
            <a:ext cx="7706100" cy="3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Final Model:</a:t>
            </a:r>
            <a:endParaRPr sz="14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96.7% accuracy on CNN-ResNet50 with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Stochastic Gradient Descent Optimizer and learning rate 3e-4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Use of our model: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Detect</a:t>
            </a:r>
            <a:r>
              <a:rPr lang="en" sz="1400"/>
              <a:t> animals and reduce self driving car accidents on suburban highways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drone to identify animals in nature/forests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Detect ships in marine transportation system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Future Work: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Perform unsupervised learning with the unlabelled data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Pictures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https://becominghuman.ai/building-an-image-classifier-using-deep-learning-in-python-totally-from-a-beginners-perspective-be8dbaf22dd8?gi=f6870d48e6b6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CNN </a:t>
            </a:r>
            <a:r>
              <a:rPr lang="en"/>
              <a:t>Architecture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https://vitalflux.com/cnn-basic-architecture-for-classification-segmentation/#:~:text=The%20CNN%20architecture%20for%20classification%20includes%20convolutional%20layers%2C,detection%2C%20max-pooling%20layers%20are%20meant%20for%20feature%20selection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Resnet-50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https://machinelearningknowledge.ai/keras-implementation-of-resnet-50-architecture-from-scratch/#:~:text=The%20ResNet-50%20model%20consists%20of%205%20stages%20each,The%20ResNet-50%20has%20over%2023%20million%20trainable%20parameters.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953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Convolutional Neural Network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Results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482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Dataset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145700"/>
            <a:ext cx="7505700" cy="28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is the built in dataset=’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https://www.tensorflow.org/datasets/catalog/stl10</a:t>
            </a:r>
            <a:r>
              <a:rPr lang="en" sz="1800"/>
              <a:t>’ which is an </a:t>
            </a:r>
            <a:r>
              <a:rPr lang="en" sz="1800"/>
              <a:t>image recognition dataset for developing algorithms. </a:t>
            </a:r>
            <a:r>
              <a:rPr lang="en" sz="1800"/>
              <a:t>Each class has some </a:t>
            </a:r>
            <a:r>
              <a:rPr lang="en" sz="1800"/>
              <a:t>labeled training and test examples and unlabelled examples as well, but we are not using the unlabeled ones as we are focusing on the supervised learning.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The Dataset is separated into the train, validation and test.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graphicFrame>
        <p:nvGraphicFramePr>
          <p:cNvPr id="143" name="Google Shape;143;p15"/>
          <p:cNvGraphicFramePr/>
          <p:nvPr/>
        </p:nvGraphicFramePr>
        <p:xfrm>
          <a:off x="2918375" y="2657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{A0FBC4CF-7239-4F19-B2A2-0897C84C1059}</a:tableStyleId>
              </a:tblPr>
              <a:tblGrid>
                <a:gridCol w="1653625"/>
                <a:gridCol w="1653625"/>
              </a:tblGrid>
              <a:tr h="46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Total Number of Samples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13000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2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Train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3500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Validation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2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Test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1171250" y="441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{A0FBC4CF-7239-4F19-B2A2-0897C84C1059}</a:tableStyleId>
              </a:tblPr>
              <a:tblGrid>
                <a:gridCol w="6801475"/>
              </a:tblGrid>
              <a:tr h="44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Target Labels</a:t>
                      </a:r>
                      <a:r>
                        <a:rPr b="1" lang="en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'airplane', 'bird', 'car', 'cat', 'deer', 'dog', 'horse', 'monkey', 'ship', 'truck'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FE2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600200"/>
            <a:ext cx="75057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Image Samples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4">
              <a:solidFill>
                <a:srgbClr val="000000"/>
              </a:solidFill>
            </a:endParaRPr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   </a:t>
            </a:r>
            <a:endParaRPr sz="1800"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00" y="1743800"/>
            <a:ext cx="2461276" cy="2583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375" y="1743800"/>
            <a:ext cx="2773325" cy="2583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" name="Google Shape;15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325" y="1798675"/>
            <a:ext cx="2403976" cy="258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16"/>
          <p:cNvSpPr txBox="1"/>
          <p:nvPr/>
        </p:nvSpPr>
        <p:spPr>
          <a:xfrm>
            <a:off x="1330963" y="1343600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Train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4066600" y="1343600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7035388" y="1343600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Test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020F06"/>
                </a:solidFill>
                <a:latin typeface="Georgia"/>
                <a:ea typeface="Georgia"/>
                <a:cs typeface="Georgia"/>
                <a:sym typeface="Georgia"/>
              </a:rPr>
              <a:t>CNN Basic Architecture 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Convolutional neural networks (CNNs) are 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deep neural network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that have the capability to classify and segment images.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20F06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rgbClr val="020F06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CNNs can be trained using supervised or unsupervised </a:t>
            </a:r>
            <a:r>
              <a:rPr lang="en" sz="1800">
                <a:solidFill>
                  <a:srgbClr val="020F06"/>
                </a:solidFill>
                <a:latin typeface="Georgia"/>
                <a:ea typeface="Georgia"/>
                <a:cs typeface="Georgia"/>
                <a:sym typeface="Georgia"/>
              </a:rPr>
              <a:t>machine learning </a:t>
            </a:r>
            <a:r>
              <a:rPr lang="en" sz="1800">
                <a:solidFill>
                  <a:srgbClr val="020F06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methods, depending on what you want them to do. </a:t>
            </a:r>
            <a:endParaRPr sz="1800">
              <a:solidFill>
                <a:srgbClr val="020F06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CNN architectures for classification and segmentation include a variety of different layers with specific purposes, such as a convolutional layer, pooling layer, fully connected layers, dropout layers, etc.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0F06"/>
                </a:solidFill>
              </a:rPr>
              <a:t>ResNet-50</a:t>
            </a:r>
            <a:endParaRPr>
              <a:solidFill>
                <a:srgbClr val="020F06"/>
              </a:solidFill>
            </a:endParaRPr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437" y="2079863"/>
            <a:ext cx="6959126" cy="22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776450" y="450825"/>
            <a:ext cx="75057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Results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776450" y="3830625"/>
            <a:ext cx="7855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Model 3 has the </a:t>
            </a:r>
            <a:r>
              <a:rPr lang="en"/>
              <a:t>highest accuracy score </a:t>
            </a:r>
            <a:r>
              <a:rPr lang="en"/>
              <a:t>  </a:t>
            </a:r>
            <a:endParaRPr/>
          </a:p>
        </p:txBody>
      </p:sp>
      <p:graphicFrame>
        <p:nvGraphicFramePr>
          <p:cNvPr id="176" name="Google Shape;176;p19"/>
          <p:cNvGraphicFramePr/>
          <p:nvPr/>
        </p:nvGraphicFramePr>
        <p:xfrm>
          <a:off x="776450" y="12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{A0FBC4CF-7239-4F19-B2A2-0897C84C1059}</a:tableStyleId>
              </a:tblPr>
              <a:tblGrid>
                <a:gridCol w="994350"/>
                <a:gridCol w="1010325"/>
                <a:gridCol w="2514775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Network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Optimizer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1: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Adam optimizer (learning rate=1e-4)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88.20%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0.277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2: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SGD optimizer (decay=1e-4)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96.03%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0.1234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3: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ResNet50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SGD optimizer (decay=3e-4)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96.71%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0.1035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4: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Adam optimizer(learning rate= 1e-3)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0.1117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819150" y="386800"/>
            <a:ext cx="75057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Results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819150" y="9283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/>
              <a:t>Final model learning curve:</a:t>
            </a:r>
            <a:r>
              <a:rPr lang="en"/>
              <a:t>  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175" y="1344413"/>
            <a:ext cx="53816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819150" y="450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458800" y="1515100"/>
            <a:ext cx="3382500" cy="29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Overall the model can detect objects very accurately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 is best at detecting ship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Cat, deer and dog has the lowest accuracy</a:t>
            </a:r>
            <a:endParaRPr sz="1400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150" y="906925"/>
            <a:ext cx="4793350" cy="392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